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76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BED4-C0B1-42A8-88DC-9D1801B8D45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E0D-59F0-4D20-B990-F4CA28A8A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411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BED4-C0B1-42A8-88DC-9D1801B8D45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E0D-59F0-4D20-B990-F4CA28A8A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18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BED4-C0B1-42A8-88DC-9D1801B8D45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E0D-59F0-4D20-B990-F4CA28A8A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99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BED4-C0B1-42A8-88DC-9D1801B8D45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E0D-59F0-4D20-B990-F4CA28A8A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31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BED4-C0B1-42A8-88DC-9D1801B8D45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E0D-59F0-4D20-B990-F4CA28A8A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38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BED4-C0B1-42A8-88DC-9D1801B8D45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E0D-59F0-4D20-B990-F4CA28A8A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BED4-C0B1-42A8-88DC-9D1801B8D45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E0D-59F0-4D20-B990-F4CA28A8A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76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BED4-C0B1-42A8-88DC-9D1801B8D45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E0D-59F0-4D20-B990-F4CA28A8A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44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BED4-C0B1-42A8-88DC-9D1801B8D45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E0D-59F0-4D20-B990-F4CA28A8A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97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BED4-C0B1-42A8-88DC-9D1801B8D45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E0D-59F0-4D20-B990-F4CA28A8A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11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BED4-C0B1-42A8-88DC-9D1801B8D45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E0D-59F0-4D20-B990-F4CA28A8A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76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7BED4-C0B1-42A8-88DC-9D1801B8D45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12E0D-59F0-4D20-B990-F4CA28A8A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92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сения\Desktop\для презентаций\шаблон 2\шаблон 2 титульни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80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8835" y="4365104"/>
            <a:ext cx="8208912" cy="122413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Методический конструктор Преимущественные формы достижения </a:t>
            </a:r>
            <a:r>
              <a:rPr lang="ru-RU" b="1" dirty="0" smtClean="0"/>
              <a:t>воспитательных </a:t>
            </a:r>
            <a:r>
              <a:rPr lang="ru-RU" b="1" dirty="0"/>
              <a:t>результатов во внеурочной </a:t>
            </a:r>
            <a:r>
              <a:rPr lang="ru-RU" b="1" dirty="0" smtClean="0"/>
              <a:t>деятельности в 5 классе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188640"/>
            <a:ext cx="4968552" cy="1104528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b="1" dirty="0" smtClean="0"/>
              <a:t>Представляет ШМО </a:t>
            </a:r>
          </a:p>
          <a:p>
            <a:pPr algn="r"/>
            <a:r>
              <a:rPr lang="ru-RU" b="1" dirty="0" smtClean="0"/>
              <a:t>учителей истории </a:t>
            </a:r>
          </a:p>
          <a:p>
            <a:pPr algn="r"/>
            <a:r>
              <a:rPr lang="ru-RU" b="1" dirty="0" smtClean="0"/>
              <a:t>и обществознания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9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>
            <a:hlinkClick r:id="rId2" action="ppaction://hlinksldjump"/>
          </p:cNvPr>
          <p:cNvSpPr/>
          <p:nvPr/>
        </p:nvSpPr>
        <p:spPr>
          <a:xfrm>
            <a:off x="5460641" y="4365104"/>
            <a:ext cx="3563888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уровень. 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«Я взаимодействую»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6" name="Прямоугольник 35">
            <a:hlinkClick r:id="rId3" action="ppaction://hlinksldjump"/>
          </p:cNvPr>
          <p:cNvSpPr/>
          <p:nvPr/>
        </p:nvSpPr>
        <p:spPr>
          <a:xfrm>
            <a:off x="99424" y="2518118"/>
            <a:ext cx="2186947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 уровень. 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«Я могу»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2" name="Прямоугольник 31">
            <a:hlinkClick r:id="rId4" action="ppaction://hlinksldjump"/>
          </p:cNvPr>
          <p:cNvSpPr/>
          <p:nvPr/>
        </p:nvSpPr>
        <p:spPr>
          <a:xfrm>
            <a:off x="6804248" y="396382"/>
            <a:ext cx="2186947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уровень. 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«Я знаю»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7" name="Picture 3" descr="C:\Users\Ксения\Desktop\для презентаций\1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49830"/>
            <a:ext cx="4176464" cy="590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Группа 10"/>
          <p:cNvGrpSpPr/>
          <p:nvPr/>
        </p:nvGrpSpPr>
        <p:grpSpPr>
          <a:xfrm>
            <a:off x="5004048" y="692696"/>
            <a:ext cx="1872208" cy="432048"/>
            <a:chOff x="5004048" y="692696"/>
            <a:chExt cx="936104" cy="432048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5004048" y="692696"/>
              <a:ext cx="360040" cy="432048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5364088" y="692696"/>
              <a:ext cx="576064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>
            <a:off x="4241126" y="3609798"/>
            <a:ext cx="2131074" cy="755306"/>
            <a:chOff x="5148064" y="3933056"/>
            <a:chExt cx="1487242" cy="504056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5148064" y="3933056"/>
              <a:ext cx="645302" cy="504056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5793366" y="4437112"/>
              <a:ext cx="841940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Группа 28"/>
          <p:cNvGrpSpPr/>
          <p:nvPr/>
        </p:nvGrpSpPr>
        <p:grpSpPr>
          <a:xfrm>
            <a:off x="755576" y="3681806"/>
            <a:ext cx="1872208" cy="432048"/>
            <a:chOff x="755576" y="3681806"/>
            <a:chExt cx="1872208" cy="432048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 flipH="1" flipV="1">
              <a:off x="1835696" y="3681806"/>
              <a:ext cx="792088" cy="432048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 flipH="1">
              <a:off x="755576" y="3685052"/>
              <a:ext cx="1152128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Управляющая кнопка: далее 32">
            <a:hlinkClick r:id="" action="ppaction://hlinkshowjump?jump=lastslide" highlightClick="1"/>
          </p:cNvPr>
          <p:cNvSpPr/>
          <p:nvPr/>
        </p:nvSpPr>
        <p:spPr>
          <a:xfrm>
            <a:off x="251790" y="6152987"/>
            <a:ext cx="432048" cy="4074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58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Ксения\Desktop\для презентаций\шаблон 2\шаблон 2 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0" y="15923"/>
            <a:ext cx="9122770" cy="679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143" y="260648"/>
            <a:ext cx="748883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u="sng" dirty="0" smtClean="0"/>
              <a:t>1 уровень. Приобретение социальных знаний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363272" cy="4813995"/>
          </a:xfrm>
        </p:spPr>
        <p:txBody>
          <a:bodyPr>
            <a:normAutofit/>
          </a:bodyPr>
          <a:lstStyle/>
          <a:p>
            <a:r>
              <a:rPr lang="ru-RU" dirty="0" smtClean="0"/>
              <a:t>Возможные виды внеурочной </a:t>
            </a:r>
          </a:p>
          <a:p>
            <a:pPr marL="0" indent="0">
              <a:buNone/>
            </a:pPr>
            <a:r>
              <a:rPr lang="ru-RU" dirty="0" smtClean="0"/>
              <a:t>деятельности:</a:t>
            </a:r>
          </a:p>
          <a:p>
            <a:pPr marL="0" indent="0">
              <a:buNone/>
            </a:pPr>
            <a:r>
              <a:rPr lang="ru-RU" dirty="0" smtClean="0"/>
              <a:t>	- ролевые игры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 олимпиады</a:t>
            </a:r>
          </a:p>
          <a:p>
            <a:pPr marL="0" indent="0">
              <a:buNone/>
            </a:pPr>
            <a:r>
              <a:rPr lang="ru-RU" dirty="0" smtClean="0"/>
              <a:t>	- этические беседы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 культурных походы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 образовательные экскурсии</a:t>
            </a:r>
          </a:p>
          <a:p>
            <a:pPr marL="0" indent="0">
              <a:buNone/>
            </a:pPr>
            <a:r>
              <a:rPr lang="ru-RU" dirty="0" smtClean="0"/>
              <a:t>	- занятия творчеством и т.д.   </a:t>
            </a:r>
            <a:endParaRPr lang="ru-RU" dirty="0"/>
          </a:p>
        </p:txBody>
      </p:sp>
      <p:sp>
        <p:nvSpPr>
          <p:cNvPr id="4" name="Управляющая кнопка: сведения 3">
            <a:hlinkClick r:id="rId3" action="ppaction://hlinksldjump" highlightClick="1"/>
          </p:cNvPr>
          <p:cNvSpPr/>
          <p:nvPr/>
        </p:nvSpPr>
        <p:spPr>
          <a:xfrm>
            <a:off x="4078559" y="2852936"/>
            <a:ext cx="504056" cy="36004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67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Ролевая игра по истории  «Суд над Сократом»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3140968"/>
            <a:ext cx="8147248" cy="1656184"/>
          </a:xfrm>
        </p:spPr>
        <p:txBody>
          <a:bodyPr>
            <a:normAutofit/>
          </a:bodyPr>
          <a:lstStyle/>
          <a:p>
            <a:pPr algn="r"/>
            <a:r>
              <a:rPr lang="ru-RU" sz="1900" dirty="0" smtClean="0"/>
              <a:t>Урок </a:t>
            </a:r>
            <a:r>
              <a:rPr lang="ru-RU" sz="1900" dirty="0"/>
              <a:t>призван воспроизве­сти суд над мудрецом, который действительно имел место, но </a:t>
            </a:r>
            <a:r>
              <a:rPr lang="ru-RU" sz="1900" dirty="0" smtClean="0"/>
              <a:t>может включать </a:t>
            </a:r>
            <a:r>
              <a:rPr lang="ru-RU" sz="1900" dirty="0"/>
              <a:t>в себя и элементы дискуссии с современниками - воображаемую ситуацию.</a:t>
            </a:r>
          </a:p>
          <a:p>
            <a:pPr algn="r"/>
            <a:r>
              <a:rPr lang="ru-RU" sz="1900" dirty="0"/>
              <a:t>Занятие должно способствовать развитию образных, логических и оценочных умений школьников.</a:t>
            </a:r>
          </a:p>
          <a:p>
            <a:pPr algn="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96641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299896"/>
            <a:ext cx="63904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- </a:t>
            </a:r>
            <a:r>
              <a:rPr lang="ru-RU" dirty="0" smtClean="0"/>
              <a:t>реконструировать в игровой ситуации исто­рическое событие, бывшее, в действительности - суд над муд­рецом Сократом.</a:t>
            </a:r>
          </a:p>
          <a:p>
            <a:r>
              <a:rPr lang="ru-RU" dirty="0" smtClean="0"/>
              <a:t> - совершенствовать аналитические навыки учащихся: умения анализировать, сравнивать, обобщать; </a:t>
            </a:r>
            <a:br>
              <a:rPr lang="ru-RU" dirty="0" smtClean="0"/>
            </a:br>
            <a:r>
              <a:rPr lang="ru-RU" dirty="0" smtClean="0"/>
              <a:t>- воспитывать интерес к истории через приобщение к общечеловеческим ценностям. 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67544" y="5079283"/>
            <a:ext cx="7992888" cy="1158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Роли</a:t>
            </a:r>
            <a:r>
              <a:rPr lang="ru-RU" sz="2800" dirty="0" smtClean="0"/>
              <a:t>: Сократ, судьи, Платон, </a:t>
            </a:r>
            <a:r>
              <a:rPr lang="ru-RU" sz="2800" dirty="0" err="1" smtClean="0"/>
              <a:t>Милет</a:t>
            </a:r>
            <a:r>
              <a:rPr lang="ru-RU" sz="2800" dirty="0" smtClean="0"/>
              <a:t>, Анит, </a:t>
            </a:r>
            <a:r>
              <a:rPr lang="ru-RU" sz="2800" dirty="0" err="1" smtClean="0"/>
              <a:t>Ликон</a:t>
            </a:r>
            <a:r>
              <a:rPr lang="ru-RU" sz="2800" dirty="0" smtClean="0"/>
              <a:t>, свидетели. </a:t>
            </a:r>
            <a:endParaRPr lang="ru-RU" sz="2800" dirty="0"/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648072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8" descr="man4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99" y="1143981"/>
            <a:ext cx="1520825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91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Ксения\Desktop\для презентаций\шаблон 2\шаблон 2 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3600" u="sng" dirty="0" smtClean="0"/>
              <a:t>2 уровень. Формирование </a:t>
            </a:r>
            <a:br>
              <a:rPr lang="ru-RU" sz="3600" u="sng" dirty="0" smtClean="0"/>
            </a:br>
            <a:r>
              <a:rPr lang="ru-RU" sz="3600" u="sng" dirty="0" smtClean="0"/>
              <a:t>ценностного отношения к </a:t>
            </a:r>
            <a:br>
              <a:rPr lang="ru-RU" sz="3600" u="sng" dirty="0" smtClean="0"/>
            </a:br>
            <a:r>
              <a:rPr lang="ru-RU" sz="3600" u="sng" dirty="0" smtClean="0"/>
              <a:t>социальной реальности</a:t>
            </a:r>
            <a:endParaRPr lang="ru-RU" sz="36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60848"/>
            <a:ext cx="8363272" cy="4525963"/>
          </a:xfrm>
        </p:spPr>
        <p:txBody>
          <a:bodyPr/>
          <a:lstStyle/>
          <a:p>
            <a:r>
              <a:rPr lang="ru-RU" dirty="0" smtClean="0"/>
              <a:t>Возможные виды внеурочной </a:t>
            </a:r>
          </a:p>
          <a:p>
            <a:pPr marL="0" indent="0">
              <a:buNone/>
            </a:pPr>
            <a:r>
              <a:rPr lang="ru-RU" dirty="0" smtClean="0"/>
              <a:t>деятельности:</a:t>
            </a:r>
          </a:p>
          <a:p>
            <a:pPr lvl="1">
              <a:buFontTx/>
              <a:buChar char="-"/>
            </a:pPr>
            <a:r>
              <a:rPr lang="ru-RU" dirty="0" smtClean="0"/>
              <a:t>игра с деловым акцентом</a:t>
            </a:r>
          </a:p>
          <a:p>
            <a:pPr lvl="1">
              <a:buFontTx/>
              <a:buChar char="-"/>
            </a:pPr>
            <a:r>
              <a:rPr lang="ru-RU" dirty="0" smtClean="0"/>
              <a:t>дебаты</a:t>
            </a:r>
          </a:p>
          <a:p>
            <a:pPr lvl="1">
              <a:buFontTx/>
              <a:buChar char="-"/>
            </a:pPr>
            <a:r>
              <a:rPr lang="ru-RU" dirty="0" smtClean="0"/>
              <a:t>инсценировки</a:t>
            </a:r>
          </a:p>
          <a:p>
            <a:pPr lvl="1">
              <a:buFontTx/>
              <a:buChar char="-"/>
            </a:pPr>
            <a:r>
              <a:rPr lang="ru-RU" dirty="0" smtClean="0"/>
              <a:t>выставки</a:t>
            </a:r>
          </a:p>
          <a:p>
            <a:pPr lvl="1">
              <a:buFontTx/>
              <a:buChar char="-"/>
            </a:pPr>
            <a:r>
              <a:rPr lang="ru-RU" dirty="0" smtClean="0"/>
              <a:t>КТД</a:t>
            </a:r>
          </a:p>
          <a:p>
            <a:pPr lvl="1">
              <a:buFontTx/>
              <a:buChar char="-"/>
            </a:pPr>
            <a:r>
              <a:rPr lang="ru-RU" dirty="0" smtClean="0"/>
              <a:t>туристические походы и т.д.</a:t>
            </a:r>
            <a:endParaRPr lang="ru-RU" dirty="0"/>
          </a:p>
        </p:txBody>
      </p:sp>
      <p:sp>
        <p:nvSpPr>
          <p:cNvPr id="4" name="Управляющая кнопка: сведения 3">
            <a:hlinkClick r:id="rId3" action="ppaction://hlinksldjump" highlightClick="1"/>
          </p:cNvPr>
          <p:cNvSpPr/>
          <p:nvPr/>
        </p:nvSpPr>
        <p:spPr>
          <a:xfrm>
            <a:off x="3364810" y="4365104"/>
            <a:ext cx="432048" cy="288032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80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432048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Сценки по истории Древнего мира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Актерский состав смешанный – учащиеся разных 5 классов</a:t>
            </a:r>
          </a:p>
          <a:p>
            <a:r>
              <a:rPr lang="ru-RU" dirty="0" smtClean="0"/>
              <a:t>Зрители – остальные пятиклассники</a:t>
            </a:r>
          </a:p>
          <a:p>
            <a:r>
              <a:rPr lang="ru-RU" dirty="0" smtClean="0"/>
              <a:t>Основная цель: развитие </a:t>
            </a:r>
            <a:r>
              <a:rPr lang="ru-RU" dirty="0"/>
              <a:t>детского </a:t>
            </a:r>
            <a:r>
              <a:rPr lang="ru-RU" dirty="0" smtClean="0"/>
              <a:t>межклассового коллектива</a:t>
            </a:r>
            <a:r>
              <a:rPr lang="ru-RU" dirty="0"/>
              <a:t>, </a:t>
            </a:r>
            <a:r>
              <a:rPr lang="ru-RU" dirty="0" smtClean="0"/>
              <a:t>активизация межличностного взаимодействия школьников </a:t>
            </a:r>
            <a:r>
              <a:rPr lang="ru-RU" dirty="0"/>
              <a:t>друг с </a:t>
            </a:r>
            <a:r>
              <a:rPr lang="ru-RU" dirty="0" smtClean="0"/>
              <a:t>другом</a:t>
            </a:r>
          </a:p>
          <a:p>
            <a:r>
              <a:rPr lang="ru-RU" dirty="0" smtClean="0"/>
              <a:t>Пример сценки «Раб-педагог» </a:t>
            </a:r>
            <a:endParaRPr lang="ru-RU" dirty="0"/>
          </a:p>
        </p:txBody>
      </p:sp>
      <p:sp>
        <p:nvSpPr>
          <p:cNvPr id="6" name="Управляющая кнопка: сведения 5">
            <a:hlinkClick r:id="rId2" action="ppaction://hlinksldjump" highlightClick="1"/>
          </p:cNvPr>
          <p:cNvSpPr/>
          <p:nvPr/>
        </p:nvSpPr>
        <p:spPr>
          <a:xfrm>
            <a:off x="6236399" y="5445224"/>
            <a:ext cx="648072" cy="36004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85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03232" cy="634082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Раб-педагог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7504" y="764704"/>
            <a:ext cx="8856984" cy="5976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6400" b="1" dirty="0" smtClean="0"/>
              <a:t>	Действующие лица</a:t>
            </a:r>
            <a:r>
              <a:rPr lang="ru-RU" sz="6400" dirty="0" smtClean="0"/>
              <a:t>: </a:t>
            </a:r>
            <a:r>
              <a:rPr lang="ru-RU" sz="6400" dirty="0" err="1" smtClean="0"/>
              <a:t>Арифрон</a:t>
            </a:r>
            <a:r>
              <a:rPr lang="ru-RU" sz="6400" dirty="0" smtClean="0"/>
              <a:t>, </a:t>
            </a:r>
            <a:r>
              <a:rPr lang="ru-RU" sz="6400" dirty="0" err="1" smtClean="0"/>
              <a:t>Эригона</a:t>
            </a:r>
            <a:r>
              <a:rPr lang="ru-RU" sz="64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5600" i="1" dirty="0" smtClean="0"/>
              <a:t>	Раб отодвинул занавеску, заменяющую дверь. Вошел </a:t>
            </a:r>
            <a:r>
              <a:rPr lang="ru-RU" sz="5600" i="1" dirty="0" err="1" smtClean="0"/>
              <a:t>Арифрон</a:t>
            </a:r>
            <a:r>
              <a:rPr lang="ru-RU" sz="5600" i="1" dirty="0" smtClean="0"/>
              <a:t>, сбросил на руки рабу.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6400" b="1" i="1" u="sng" dirty="0" err="1" smtClean="0"/>
              <a:t>Арифрон</a:t>
            </a:r>
            <a:r>
              <a:rPr lang="ru-RU" sz="6400" dirty="0" smtClean="0"/>
              <a:t>: (обращаясь к жене) Знаешь, я купил педагога для Лиина. Его зовут </a:t>
            </a:r>
            <a:r>
              <a:rPr lang="ru-RU" sz="6400" dirty="0" err="1" smtClean="0"/>
              <a:t>Георестом</a:t>
            </a:r>
            <a:r>
              <a:rPr lang="ru-RU" sz="64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6400" b="1" i="1" u="sng" dirty="0" err="1" smtClean="0"/>
              <a:t>Эригона</a:t>
            </a:r>
            <a:r>
              <a:rPr lang="ru-RU" sz="6400" dirty="0" smtClean="0"/>
              <a:t>: Почему так рано, муж мой. Мальчик еще мал. Разве нельзя оставить его пока в гинекее?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6400" b="1" i="1" u="sng" dirty="0" err="1" smtClean="0"/>
              <a:t>Арифрон</a:t>
            </a:r>
            <a:r>
              <a:rPr lang="ru-RU" sz="6400" dirty="0" smtClean="0"/>
              <a:t>: Только женщинам пристало жить на женской половине дома. Мужчина же должен учиться всему, чтобы стать государственным мужем.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5600" i="1" dirty="0" smtClean="0"/>
              <a:t>	</a:t>
            </a:r>
            <a:r>
              <a:rPr lang="ru-RU" sz="5600" i="1" dirty="0" err="1" smtClean="0"/>
              <a:t>Арифрон</a:t>
            </a:r>
            <a:r>
              <a:rPr lang="ru-RU" sz="5600" i="1" dirty="0" smtClean="0"/>
              <a:t> и </a:t>
            </a:r>
            <a:r>
              <a:rPr lang="ru-RU" sz="5600" i="1" dirty="0" err="1" smtClean="0"/>
              <a:t>Эригона</a:t>
            </a:r>
            <a:r>
              <a:rPr lang="ru-RU" sz="5600" i="1" dirty="0" smtClean="0"/>
              <a:t> входят в другую комнату. </a:t>
            </a:r>
            <a:r>
              <a:rPr lang="ru-RU" sz="5600" i="1" dirty="0" err="1" smtClean="0"/>
              <a:t>Эригона</a:t>
            </a:r>
            <a:r>
              <a:rPr lang="ru-RU" sz="5600" i="1" dirty="0" smtClean="0"/>
              <a:t> подходит к новому рабу и высыпает на его 	голову корзиночку, наполненную сушеными фигами.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6400" b="1" i="1" u="sng" dirty="0" err="1" smtClean="0"/>
              <a:t>Эригона</a:t>
            </a:r>
            <a:r>
              <a:rPr lang="ru-RU" sz="6400" dirty="0" smtClean="0"/>
              <a:t>: Приобщаю тебя к нашим порядкам, надеюсь, что покупка будет прибыльной и полезной.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6400" b="1" i="1" u="sng" dirty="0" err="1" smtClean="0"/>
              <a:t>Арифрон</a:t>
            </a:r>
            <a:r>
              <a:rPr lang="ru-RU" sz="6400" dirty="0" smtClean="0"/>
              <a:t>: Продавец говорил, что ты уже был педагогом.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6400" b="1" i="1" u="sng" dirty="0" smtClean="0"/>
              <a:t>Раб</a:t>
            </a:r>
            <a:r>
              <a:rPr lang="ru-RU" sz="6400" dirty="0" smtClean="0"/>
              <a:t>: Да, господин. Я вырастил молодого </a:t>
            </a:r>
            <a:r>
              <a:rPr lang="ru-RU" sz="6400" dirty="0" err="1" smtClean="0"/>
              <a:t>Клеофонта</a:t>
            </a:r>
            <a:r>
              <a:rPr lang="ru-RU" sz="64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6400" b="1" i="1" u="sng" dirty="0" err="1" smtClean="0"/>
              <a:t>Арифрон</a:t>
            </a:r>
            <a:r>
              <a:rPr lang="ru-RU" sz="6400" dirty="0" smtClean="0"/>
              <a:t>: Ну, скажи мне, что должен делать педагог?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6400" b="1" i="1" u="sng" dirty="0" smtClean="0"/>
              <a:t>Раб</a:t>
            </a:r>
            <a:r>
              <a:rPr lang="ru-RU" sz="6400" dirty="0" smtClean="0"/>
              <a:t>: Сопровождать молодого хозяина, куда бы он не шел – в школу, в палестру, носить за ним книги, таблицы, музыкальные инструменты. На улице надо следить, чтобы он шел, опустив глаза и уступал дорогу взрослым.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6400" b="1" i="1" u="sng" dirty="0" err="1" smtClean="0"/>
              <a:t>Арифрон</a:t>
            </a:r>
            <a:r>
              <a:rPr lang="ru-RU" sz="6400" dirty="0" smtClean="0"/>
              <a:t>: Так, хорошо. А известны ли тебе правила хороших манер?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6400" b="1" i="1" u="sng" dirty="0" smtClean="0"/>
              <a:t>Раб</a:t>
            </a:r>
            <a:r>
              <a:rPr lang="ru-RU" sz="6400" dirty="0" smtClean="0"/>
              <a:t>: Мальчик не должен первым заговаривать со старшими или громко смеяться. Нехорошо класть ногу на ногу, опираться на руки подбородком. Если необходимо почесаться, надо делать это незаметно. Надо встать, если в комнату входят старшие.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6400" b="1" i="1" u="sng" dirty="0" err="1" smtClean="0"/>
              <a:t>Арифрон</a:t>
            </a:r>
            <a:r>
              <a:rPr lang="ru-RU" sz="6400" dirty="0" smtClean="0"/>
              <a:t>: Ну что-ж, пожалуй он достаточно обучен, не так ли </a:t>
            </a:r>
            <a:r>
              <a:rPr lang="ru-RU" sz="6400" dirty="0" err="1" smtClean="0"/>
              <a:t>Эригона</a:t>
            </a:r>
            <a:r>
              <a:rPr lang="ru-RU" sz="6400" dirty="0" smtClean="0"/>
              <a:t>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6400" b="1" i="1" u="sng" dirty="0" err="1" smtClean="0"/>
              <a:t>Эригона</a:t>
            </a:r>
            <a:r>
              <a:rPr lang="ru-RU" sz="6400" dirty="0" smtClean="0"/>
              <a:t>: Да, муж мой, надеюсь, что он не будет очень суров с </a:t>
            </a:r>
            <a:r>
              <a:rPr lang="ru-RU" sz="6400" dirty="0" err="1" smtClean="0"/>
              <a:t>Лином</a:t>
            </a:r>
            <a:r>
              <a:rPr lang="ru-RU" sz="64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6400" b="1" i="1" u="sng" dirty="0" err="1" smtClean="0"/>
              <a:t>Арифрон</a:t>
            </a:r>
            <a:r>
              <a:rPr lang="ru-RU" sz="6400" dirty="0" smtClean="0"/>
              <a:t>: Если Лиин слишком избаловался за семь лет, которые он провел с женщинами в гинекее, ему придется попробовать розги!</a:t>
            </a:r>
          </a:p>
          <a:p>
            <a:endParaRPr lang="ru-RU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244408" y="6237312"/>
            <a:ext cx="720080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4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Ксения\Desktop\для презентаций\шаблон 2\шаблон 2 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" y="0"/>
            <a:ext cx="92140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ru-RU" sz="3600" u="sng" dirty="0" smtClean="0"/>
              <a:t>3 уровень. Получение опыта самостоятельного </a:t>
            </a:r>
            <a:br>
              <a:rPr lang="ru-RU" sz="3600" u="sng" dirty="0" smtClean="0"/>
            </a:br>
            <a:r>
              <a:rPr lang="ru-RU" sz="3600" u="sng" dirty="0" smtClean="0"/>
              <a:t>общественного действия</a:t>
            </a:r>
            <a:endParaRPr lang="ru-RU" sz="3600" u="sng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90365" y="2143397"/>
            <a:ext cx="843528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Возможные виды внеурочной </a:t>
            </a:r>
          </a:p>
          <a:p>
            <a:pPr marL="0" indent="0">
              <a:buNone/>
            </a:pPr>
            <a:r>
              <a:rPr lang="ru-RU" dirty="0" smtClean="0"/>
              <a:t>деятельности:</a:t>
            </a:r>
          </a:p>
          <a:p>
            <a:pPr lvl="1">
              <a:buFontTx/>
              <a:buChar char="-"/>
            </a:pPr>
            <a:r>
              <a:rPr lang="ru-RU" dirty="0" smtClean="0"/>
              <a:t>социально-моделирующая игра</a:t>
            </a:r>
          </a:p>
          <a:p>
            <a:pPr lvl="1">
              <a:buFontTx/>
              <a:buChar char="-"/>
            </a:pPr>
            <a:r>
              <a:rPr lang="ru-RU" dirty="0" smtClean="0"/>
              <a:t>дискуссия с экспертами</a:t>
            </a:r>
          </a:p>
          <a:p>
            <a:pPr lvl="1">
              <a:buFontTx/>
              <a:buChar char="-"/>
            </a:pPr>
            <a:r>
              <a:rPr lang="ru-RU" dirty="0" smtClean="0"/>
              <a:t>благотворительные акции</a:t>
            </a:r>
          </a:p>
          <a:p>
            <a:pPr lvl="1">
              <a:buFontTx/>
              <a:buChar char="-"/>
            </a:pPr>
            <a:r>
              <a:rPr lang="ru-RU" dirty="0" smtClean="0"/>
              <a:t>социально-образовательный проект</a:t>
            </a:r>
          </a:p>
          <a:p>
            <a:pPr lvl="1">
              <a:buFontTx/>
              <a:buChar char="-"/>
            </a:pPr>
            <a:r>
              <a:rPr lang="ru-RU" dirty="0" smtClean="0"/>
              <a:t>школьный краеведческий музей</a:t>
            </a:r>
          </a:p>
          <a:p>
            <a:pPr lvl="1">
              <a:buFontTx/>
              <a:buChar char="-"/>
            </a:pPr>
            <a:r>
              <a:rPr lang="ru-RU" dirty="0" smtClean="0"/>
              <a:t>художественные акции и т.д.</a:t>
            </a:r>
            <a:endParaRPr lang="ru-RU" dirty="0"/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100392" y="6093296"/>
            <a:ext cx="792088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7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Ксения\Desktop\для презентаций\шаблон 2\шаблон 2 в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9" y="6085"/>
            <a:ext cx="9144000" cy="6851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90886" y="2060848"/>
            <a:ext cx="80072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D:\23 школа\анимашки для презенташки\88292972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7" y="3573016"/>
            <a:ext cx="2135967" cy="2054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45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209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Методический конструктор Преимущественные формы достижения воспитательных результатов во внеурочной деятельности в 5 классе  </vt:lpstr>
      <vt:lpstr>Презентация PowerPoint</vt:lpstr>
      <vt:lpstr>1 уровень. Приобретение социальных знаний</vt:lpstr>
      <vt:lpstr>Ролевая игра по истории  «Суд над Сократом»</vt:lpstr>
      <vt:lpstr>2 уровень. Формирование  ценностного отношения к  социальной реальности</vt:lpstr>
      <vt:lpstr>Сценки по истории Древнего мира</vt:lpstr>
      <vt:lpstr>Раб-педагог </vt:lpstr>
      <vt:lpstr>3 уровень. Получение опыта самостоятельного  общественного действия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конструктор Преимущественные формы достижения  воспитательных результатов во внеурочной деятельности в  5 классе  Представляет ШМО учителей истории и обществознания</dc:title>
  <dc:creator>Ксения</dc:creator>
  <cp:lastModifiedBy>User</cp:lastModifiedBy>
  <cp:revision>9</cp:revision>
  <dcterms:created xsi:type="dcterms:W3CDTF">2014-02-26T10:14:49Z</dcterms:created>
  <dcterms:modified xsi:type="dcterms:W3CDTF">2014-02-27T08:46:21Z</dcterms:modified>
</cp:coreProperties>
</file>